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D43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5486400" cy="5486400"/>
          </a:xfrm>
          <a:prstGeom prst="ellipse">
            <a:avLst/>
          </a:prstGeom>
          <a:solidFill>
            <a:srgbClr val="44502B">
              <a:alpha val="60000"/>
            </a:srgbClr>
          </a:solidFill>
          <a:ln/>
        </p:spPr>
      </p:sp>
      <p:pic>
        <p:nvPicPr>
          <p:cNvPr id="3" name="Image 0" descr="/home/claude/assets/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80778" y="1965960"/>
            <a:ext cx="143014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2880360"/>
            <a:ext cx="121916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spc="300" kern="0" dirty="0">
                <a:solidFill>
                  <a:srgbClr val="F7F5F0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MAPA DE INVERSIONES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0" y="3520440"/>
            <a:ext cx="121916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spc="400" kern="0" dirty="0">
                <a:solidFill>
                  <a:srgbClr val="A89D5C"/>
                </a:solidFill>
                <a:latin typeface="Cormorant Garamond Medium" pitchFamily="34" charset="0"/>
                <a:ea typeface="Cormorant Garamond Medium" pitchFamily="34" charset="-122"/>
                <a:cs typeface="Cormorant Garamond Medium" pitchFamily="34" charset="-120"/>
              </a:rPr>
              <a:t>2026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1828800" y="4343400"/>
            <a:ext cx="85340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D9CFA8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Cómo optimizar tu patrimonio mediante el Mercado de Capitales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0" y="617220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300" kern="0" dirty="0">
                <a:solidFill>
                  <a:srgbClr val="E4E7D8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TRISTÁN &amp; ASOCIADOS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94360"/>
            <a:ext cx="105457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3A3A32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Retención de Rentabilidad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" y="192024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127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Bonos Argentinos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2834640" y="1920240"/>
            <a:ext cx="7863840" cy="502920"/>
          </a:xfrm>
          <a:prstGeom prst="roundRect">
            <a:avLst>
              <a:gd name="adj" fmla="val 10909"/>
            </a:avLst>
          </a:prstGeom>
          <a:solidFill>
            <a:srgbClr val="E7E4D8"/>
          </a:solidFill>
          <a:ln/>
        </p:spPr>
      </p:sp>
      <p:sp>
        <p:nvSpPr>
          <p:cNvPr id="5" name="Shape 3"/>
          <p:cNvSpPr/>
          <p:nvPr/>
        </p:nvSpPr>
        <p:spPr>
          <a:xfrm>
            <a:off x="2834640" y="1920240"/>
            <a:ext cx="7863840" cy="502920"/>
          </a:xfrm>
          <a:prstGeom prst="roundRect">
            <a:avLst>
              <a:gd name="adj" fmla="val 10909"/>
            </a:avLst>
          </a:prstGeom>
          <a:solidFill>
            <a:srgbClr val="6B7D35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0" y="192024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1905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100% (Libre de Impuestos)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822960" y="274320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127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Acciones Locales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2834640" y="2743200"/>
            <a:ext cx="7863840" cy="502920"/>
          </a:xfrm>
          <a:prstGeom prst="roundRect">
            <a:avLst>
              <a:gd name="adj" fmla="val 10909"/>
            </a:avLst>
          </a:prstGeom>
          <a:solidFill>
            <a:srgbClr val="E7E4D8"/>
          </a:solidFill>
          <a:ln/>
        </p:spPr>
      </p:sp>
      <p:sp>
        <p:nvSpPr>
          <p:cNvPr id="9" name="Shape 7"/>
          <p:cNvSpPr/>
          <p:nvPr/>
        </p:nvSpPr>
        <p:spPr>
          <a:xfrm>
            <a:off x="2834640" y="2743200"/>
            <a:ext cx="7313371" cy="502920"/>
          </a:xfrm>
          <a:prstGeom prst="roundRect">
            <a:avLst>
              <a:gd name="adj" fmla="val 10909"/>
            </a:avLst>
          </a:prstGeom>
          <a:solidFill>
            <a:srgbClr val="A89D5C"/>
          </a:solidFill>
          <a:ln/>
        </p:spPr>
      </p:sp>
      <p:sp>
        <p:nvSpPr>
          <p:cNvPr id="10" name="Text 8"/>
          <p:cNvSpPr/>
          <p:nvPr/>
        </p:nvSpPr>
        <p:spPr>
          <a:xfrm>
            <a:off x="7221931" y="274320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1905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93% (Solo 7% s/ Div)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356616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127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CEDEARs (Venta)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834640" y="3566160"/>
            <a:ext cx="7863840" cy="502920"/>
          </a:xfrm>
          <a:prstGeom prst="roundRect">
            <a:avLst>
              <a:gd name="adj" fmla="val 10909"/>
            </a:avLst>
          </a:prstGeom>
          <a:solidFill>
            <a:srgbClr val="E7E4D8"/>
          </a:solidFill>
          <a:ln/>
        </p:spPr>
      </p:sp>
      <p:sp>
        <p:nvSpPr>
          <p:cNvPr id="13" name="Shape 11"/>
          <p:cNvSpPr/>
          <p:nvPr/>
        </p:nvSpPr>
        <p:spPr>
          <a:xfrm>
            <a:off x="2834640" y="3566160"/>
            <a:ext cx="7863840" cy="502920"/>
          </a:xfrm>
          <a:prstGeom prst="roundRect">
            <a:avLst>
              <a:gd name="adj" fmla="val 10909"/>
            </a:avLst>
          </a:prstGeom>
          <a:solidFill>
            <a:srgbClr val="6B7D35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0" y="356616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1905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100% (Venta Exenta)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22960" y="43891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127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Cauciones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2834640" y="4389120"/>
            <a:ext cx="7863840" cy="502920"/>
          </a:xfrm>
          <a:prstGeom prst="roundRect">
            <a:avLst>
              <a:gd name="adj" fmla="val 10909"/>
            </a:avLst>
          </a:prstGeom>
          <a:solidFill>
            <a:srgbClr val="E7E4D8"/>
          </a:solidFill>
          <a:ln/>
        </p:spPr>
      </p:sp>
      <p:sp>
        <p:nvSpPr>
          <p:cNvPr id="17" name="Shape 15"/>
          <p:cNvSpPr/>
          <p:nvPr/>
        </p:nvSpPr>
        <p:spPr>
          <a:xfrm>
            <a:off x="2834640" y="4389120"/>
            <a:ext cx="5897880" cy="502920"/>
          </a:xfrm>
          <a:prstGeom prst="roundRect">
            <a:avLst>
              <a:gd name="adj" fmla="val 10909"/>
            </a:avLst>
          </a:prstGeom>
          <a:solidFill>
            <a:srgbClr val="A9A594"/>
          </a:solidFill>
          <a:ln/>
        </p:spPr>
      </p:sp>
      <p:sp>
        <p:nvSpPr>
          <p:cNvPr id="18" name="Text 16"/>
          <p:cNvSpPr/>
          <p:nvPr/>
        </p:nvSpPr>
        <p:spPr>
          <a:xfrm>
            <a:off x="5806440" y="43891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1905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75% (Aprox. neto escala)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22960" y="5349240"/>
            <a:ext cx="105457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*Estimación basada en impacto promedio para inversores personas humanas 2026.</a:t>
            </a:r>
            <a:endParaRPr lang="en-US" sz="1050" dirty="0"/>
          </a:p>
        </p:txBody>
      </p:sp>
      <p:pic>
        <p:nvPicPr>
          <p:cNvPr id="20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3D43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4114800"/>
            <a:ext cx="5486400" cy="5486400"/>
          </a:xfrm>
          <a:prstGeom prst="ellipse">
            <a:avLst/>
          </a:prstGeom>
          <a:solidFill>
            <a:srgbClr val="44502B">
              <a:alpha val="5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0" y="960120"/>
            <a:ext cx="121916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dirty="0">
                <a:solidFill>
                  <a:srgbClr val="F7F5F0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Hablalo con nosotros</a:t>
            </a:r>
            <a:endParaRPr lang="en-US" sz="3800" dirty="0"/>
          </a:p>
        </p:txBody>
      </p:sp>
      <p:pic>
        <p:nvPicPr>
          <p:cNvPr id="4" name="Image 0" descr="/home/claude/assets/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9178" y="1874520"/>
            <a:ext cx="1153339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278892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spc="300" kern="0" dirty="0">
                <a:solidFill>
                  <a:srgbClr val="A89D5C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Próximos pasos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2986888" y="3429000"/>
            <a:ext cx="329184" cy="329184"/>
          </a:xfrm>
          <a:prstGeom prst="ellipse">
            <a:avLst/>
          </a:prstGeom>
          <a:solidFill>
            <a:srgbClr val="A89D5C"/>
          </a:solidFill>
          <a:ln/>
        </p:spPr>
      </p:sp>
      <p:sp>
        <p:nvSpPr>
          <p:cNvPr id="7" name="Text 4"/>
          <p:cNvSpPr/>
          <p:nvPr/>
        </p:nvSpPr>
        <p:spPr>
          <a:xfrm>
            <a:off x="2986888" y="34290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489808" y="3401568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F5F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Revisar tu cartera actual.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2986888" y="3977640"/>
            <a:ext cx="329184" cy="329184"/>
          </a:xfrm>
          <a:prstGeom prst="ellipse">
            <a:avLst/>
          </a:prstGeom>
          <a:solidFill>
            <a:srgbClr val="A89D5C"/>
          </a:solidFill>
          <a:ln/>
        </p:spPr>
      </p:sp>
      <p:sp>
        <p:nvSpPr>
          <p:cNvPr id="10" name="Text 7"/>
          <p:cNvSpPr/>
          <p:nvPr/>
        </p:nvSpPr>
        <p:spPr>
          <a:xfrm>
            <a:off x="2986888" y="39776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489808" y="3950208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F5F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Identificar activos con alta carga.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2986888" y="4526280"/>
            <a:ext cx="329184" cy="329184"/>
          </a:xfrm>
          <a:prstGeom prst="ellipse">
            <a:avLst/>
          </a:prstGeom>
          <a:solidFill>
            <a:srgbClr val="A89D5C"/>
          </a:solidFill>
          <a:ln/>
        </p:spPr>
      </p:sp>
      <p:sp>
        <p:nvSpPr>
          <p:cNvPr id="13" name="Text 10"/>
          <p:cNvSpPr/>
          <p:nvPr/>
        </p:nvSpPr>
        <p:spPr>
          <a:xfrm>
            <a:off x="2986888" y="45262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3489808" y="4498848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F5F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Rebalancear hacia la eficiencia.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0" y="576072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100" kern="0" dirty="0">
                <a:solidFill>
                  <a:srgbClr val="E4E7D8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Estudio Tristán &amp; Asociados — Asesores del sector agroindustrial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94360"/>
            <a:ext cx="105457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3A3A32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El “Semáforo” de tu Rentabilidad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7452360" y="1691640"/>
            <a:ext cx="3931920" cy="3931920"/>
          </a:xfrm>
          <a:prstGeom prst="roundRect">
            <a:avLst>
              <a:gd name="adj" fmla="val 2791"/>
            </a:avLst>
          </a:prstGeom>
          <a:solidFill>
            <a:srgbClr val="E4E7D8"/>
          </a:solidFill>
          <a:ln/>
          <a:effectLst>
            <a:outerShdw sx="100000" sy="100000" kx="0" ky="0" algn="bl" rotWithShape="0" blurRad="152400" dist="50800" dir="5400000">
              <a:srgbClr val="3D4326">
                <a:alpha val="15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9006840" y="29260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dirty="0">
                <a:solidFill>
                  <a:srgbClr val="6B7D3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▲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7452360" y="4160520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Eficiencia</a:t>
            </a:r>
            <a:endParaRPr lang="en-US" sz="1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fiscal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1874520"/>
            <a:ext cx="6126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 todas las inversiones se tratan igual ante los ojos de ARCA. Conocer estas diferencias te permite: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3026664"/>
            <a:ext cx="201168" cy="201168"/>
          </a:xfrm>
          <a:prstGeom prst="ellipse">
            <a:avLst/>
          </a:prstGeom>
          <a:solidFill>
            <a:srgbClr val="6B7D35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990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7F5F0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✓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234440" y="2898648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Maximizar el neto: </a:t>
            </a:r>
            <a:pPr indent="0" marL="0">
              <a:buNone/>
            </a:pPr>
            <a:r>
              <a:rPr lang="en-US" sz="14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Lo que realmente queda en tu bolsillo.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3803904"/>
            <a:ext cx="201168" cy="201168"/>
          </a:xfrm>
          <a:prstGeom prst="ellipse">
            <a:avLst/>
          </a:prstGeom>
          <a:solidFill>
            <a:srgbClr val="6B7D35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7673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7F5F0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✓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234440" y="3675888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Diversificar legalmente: </a:t>
            </a:r>
            <a:pPr indent="0" marL="0">
              <a:buNone/>
            </a:pPr>
            <a:r>
              <a:rPr lang="en-US" sz="14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Aprovechar las exenciones vigentes.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22960" y="4581144"/>
            <a:ext cx="201168" cy="201168"/>
          </a:xfrm>
          <a:prstGeom prst="ellipse">
            <a:avLst/>
          </a:prstGeom>
          <a:solidFill>
            <a:srgbClr val="6B7D35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54456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7F5F0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✓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234440" y="4453128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Planificar el cierre: </a:t>
            </a:r>
            <a:pPr indent="0" marL="0">
              <a:buNone/>
            </a:pPr>
            <a:r>
              <a:rPr lang="en-US" sz="14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Anticipar el impacto de 2026.</a:t>
            </a:r>
            <a:endParaRPr lang="en-US" sz="1400" dirty="0"/>
          </a:p>
        </p:txBody>
      </p:sp>
      <p:pic>
        <p:nvPicPr>
          <p:cNvPr id="16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331720"/>
            <a:ext cx="121916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3A3A32"/>
                </a:solidFill>
                <a:latin typeface="Cormorant Garamond Medium" pitchFamily="34" charset="0"/>
                <a:ea typeface="Cormorant Garamond Medium" pitchFamily="34" charset="-122"/>
                <a:cs typeface="Cormorant Garamond Medium" pitchFamily="34" charset="-120"/>
              </a:rPr>
              <a:t>Nivel </a:t>
            </a:r>
            <a:pPr algn="ctr" indent="0" marL="0">
              <a:buNone/>
            </a:pPr>
            <a:r>
              <a:rPr lang="en-US" sz="4000" dirty="0">
                <a:solidFill>
                  <a:srgbClr val="6B7D35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3063240"/>
            <a:ext cx="103628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spc="200" kern="0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LAS “ESTRELLAS” DE LA EFICIENCIA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011680" y="3794760"/>
            <a:ext cx="81683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Instrumentos que disfrutan de exenciones máximas, ideales para conservar el capital sin carga tributaria.</a:t>
            </a:r>
            <a:endParaRPr lang="en-US" sz="1400" dirty="0"/>
          </a:p>
        </p:txBody>
      </p:sp>
      <p:pic>
        <p:nvPicPr>
          <p:cNvPr id="5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pic>
        <p:nvPicPr>
          <p:cNvPr id="6" name="Image 1" descr="/home/claude/assets/logo_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94360"/>
            <a:ext cx="105457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3A3A32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Exención Total: Bonos y ON Pesos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838048" y="1920240"/>
            <a:ext cx="5029200" cy="356616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E3E0D4"/>
            </a:solidFill>
            <a:prstDash val="solid"/>
          </a:ln>
          <a:effectLst>
            <a:outerShdw sx="100000" sy="100000" kx="0" ky="0" algn="bl" rotWithShape="0" blurRad="127000" dist="38100" dir="5400000">
              <a:srgbClr val="3D4326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838048" y="224028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🏛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838048" y="30175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Títulos Públicos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95248" y="3520440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Nacionales, Provinciales y Municipales (Pesos o USD).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1386688" y="4343400"/>
            <a:ext cx="3931920" cy="365760"/>
          </a:xfrm>
          <a:prstGeom prst="roundRect">
            <a:avLst>
              <a:gd name="adj" fmla="val 50000"/>
            </a:avLst>
          </a:prstGeom>
          <a:solidFill>
            <a:srgbClr val="E4E7D8"/>
          </a:solidFill>
          <a:ln/>
        </p:spPr>
      </p:sp>
      <p:sp>
        <p:nvSpPr>
          <p:cNvPr id="8" name="Text 6"/>
          <p:cNvSpPr/>
          <p:nvPr/>
        </p:nvSpPr>
        <p:spPr>
          <a:xfrm>
            <a:off x="1386688" y="43434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GANANCIAS: EXENTO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1386688" y="4800600"/>
            <a:ext cx="3931920" cy="365760"/>
          </a:xfrm>
          <a:prstGeom prst="roundRect">
            <a:avLst>
              <a:gd name="adj" fmla="val 50000"/>
            </a:avLst>
          </a:prstGeom>
          <a:solidFill>
            <a:srgbClr val="E4E7D8"/>
          </a:solidFill>
          <a:ln/>
        </p:spPr>
      </p:sp>
      <p:sp>
        <p:nvSpPr>
          <p:cNvPr id="10" name="Text 8"/>
          <p:cNvSpPr/>
          <p:nvPr/>
        </p:nvSpPr>
        <p:spPr>
          <a:xfrm>
            <a:off x="1386688" y="48006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B. PERSONALES: NO PAGA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324448" y="1920240"/>
            <a:ext cx="5029200" cy="356616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E3E0D4"/>
            </a:solidFill>
            <a:prstDash val="solid"/>
          </a:ln>
          <a:effectLst>
            <a:outerShdw sx="100000" sy="100000" kx="0" ky="0" algn="bl" rotWithShape="0" blurRad="127000" dist="38100" dir="5400000">
              <a:srgbClr val="3D4326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324448" y="224028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🏢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6324448" y="30175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ON en Pesos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781648" y="3520440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Deuda de empresas locales emitida bajo Oferta Pública.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873088" y="4343400"/>
            <a:ext cx="3931920" cy="365760"/>
          </a:xfrm>
          <a:prstGeom prst="roundRect">
            <a:avLst>
              <a:gd name="adj" fmla="val 50000"/>
            </a:avLst>
          </a:prstGeom>
          <a:solidFill>
            <a:srgbClr val="E4E7D8"/>
          </a:solidFill>
          <a:ln/>
        </p:spPr>
      </p:sp>
      <p:sp>
        <p:nvSpPr>
          <p:cNvPr id="16" name="Text 14"/>
          <p:cNvSpPr/>
          <p:nvPr/>
        </p:nvSpPr>
        <p:spPr>
          <a:xfrm>
            <a:off x="6873088" y="43434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GANANCIAS: EXENTO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873088" y="4800600"/>
            <a:ext cx="3931920" cy="365760"/>
          </a:xfrm>
          <a:prstGeom prst="roundRect">
            <a:avLst>
              <a:gd name="adj" fmla="val 50000"/>
            </a:avLst>
          </a:prstGeom>
          <a:solidFill>
            <a:srgbClr val="E4E7D8"/>
          </a:solidFill>
          <a:ln/>
        </p:spPr>
      </p:sp>
      <p:sp>
        <p:nvSpPr>
          <p:cNvPr id="18" name="Text 16"/>
          <p:cNvSpPr/>
          <p:nvPr/>
        </p:nvSpPr>
        <p:spPr>
          <a:xfrm>
            <a:off x="6873088" y="48006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B. PERSONALES: NO PAGA</a:t>
            </a:r>
            <a:endParaRPr lang="en-US" sz="1050" dirty="0"/>
          </a:p>
        </p:txBody>
      </p:sp>
      <p:pic>
        <p:nvPicPr>
          <p:cNvPr id="19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331720"/>
            <a:ext cx="121916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3A3A32"/>
                </a:solidFill>
                <a:latin typeface="Cormorant Garamond Medium" pitchFamily="34" charset="0"/>
                <a:ea typeface="Cormorant Garamond Medium" pitchFamily="34" charset="-122"/>
                <a:cs typeface="Cormorant Garamond Medium" pitchFamily="34" charset="-120"/>
              </a:rPr>
              <a:t>Nivel </a:t>
            </a:r>
            <a:pPr algn="ctr" indent="0" marL="0">
              <a:buNone/>
            </a:pPr>
            <a:r>
              <a:rPr lang="en-US" sz="4000" dirty="0">
                <a:solidFill>
                  <a:srgbClr val="A89D5C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3063240"/>
            <a:ext cx="103628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spc="200" kern="0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INVERSIÓN EN LA ECONOMÍA REAL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011680" y="3794760"/>
            <a:ext cx="81683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Acciones de empresas líderes del país. El impuesto se gestiona de forma indirecta.</a:t>
            </a:r>
            <a:endParaRPr lang="en-US" sz="1400" dirty="0"/>
          </a:p>
        </p:txBody>
      </p:sp>
      <p:pic>
        <p:nvPicPr>
          <p:cNvPr id="5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pic>
        <p:nvPicPr>
          <p:cNvPr id="6" name="Image 1" descr="/home/claude/assets/logo_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94360"/>
            <a:ext cx="105457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3A3A32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Acciones Locales y ADRs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" y="2103120"/>
            <a:ext cx="61264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6B7D3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↗  </a:t>
            </a:r>
            <a:pPr indent="0" marL="0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Impuesto a las Ganancias: </a:t>
            </a:r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La venta del título está exenta. Solo pagás un </a:t>
            </a:r>
            <a:pPr indent="0" marL="0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7 %</a:t>
            </a:r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sobre los dividendos cobrados.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3429000"/>
            <a:ext cx="61264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6B7D3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⚑  </a:t>
            </a:r>
            <a:pPr indent="0" marL="0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Bienes Personales: </a:t>
            </a:r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Vos no lo declarás. La empresa actúa como “Responsable Sustituto” y lo paga por vos.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452360" y="2103120"/>
            <a:ext cx="3931920" cy="2651760"/>
          </a:xfrm>
          <a:prstGeom prst="roundRect">
            <a:avLst>
              <a:gd name="adj" fmla="val 4138"/>
            </a:avLst>
          </a:prstGeom>
          <a:solidFill>
            <a:srgbClr val="E4E7D8"/>
          </a:solidFill>
          <a:ln/>
        </p:spPr>
      </p:sp>
      <p:sp>
        <p:nvSpPr>
          <p:cNvPr id="6" name="Text 4"/>
          <p:cNvSpPr/>
          <p:nvPr/>
        </p:nvSpPr>
        <p:spPr>
          <a:xfrm>
            <a:off x="7680960" y="242316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Acciones Argentinas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818120" y="3017520"/>
            <a:ext cx="3200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3A3A3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Instrumento ideal para crecimiento de largo plazo con baja fricción impositiva para el inversor individual.</a:t>
            </a:r>
            <a:endParaRPr lang="en-US" sz="1300" dirty="0"/>
          </a:p>
        </p:txBody>
      </p:sp>
      <p:pic>
        <p:nvPicPr>
          <p:cNvPr id="8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331720"/>
            <a:ext cx="121916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3A3A32"/>
                </a:solidFill>
                <a:latin typeface="Cormorant Garamond Medium" pitchFamily="34" charset="0"/>
                <a:ea typeface="Cormorant Garamond Medium" pitchFamily="34" charset="-122"/>
                <a:cs typeface="Cormorant Garamond Medium" pitchFamily="34" charset="-120"/>
              </a:rPr>
              <a:t>Nivel </a:t>
            </a:r>
            <a:pPr algn="ctr" indent="0" marL="0">
              <a:buNone/>
            </a:pPr>
            <a:r>
              <a:rPr lang="en-US" sz="4000" dirty="0">
                <a:solidFill>
                  <a:srgbClr val="8A6D2F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3063240"/>
            <a:ext cx="103628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spc="200" kern="0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DIVERSIFICACIÓN GLOBAL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011680" y="3794760"/>
            <a:ext cx="81683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CEDEARs y Obligaciones Negociables en Dólares. Eficiencia en la venta pero presentes en Bienes Personales.</a:t>
            </a:r>
            <a:endParaRPr lang="en-US" sz="1400" dirty="0"/>
          </a:p>
        </p:txBody>
      </p:sp>
      <p:pic>
        <p:nvPicPr>
          <p:cNvPr id="5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pic>
        <p:nvPicPr>
          <p:cNvPr id="6" name="Image 1" descr="/home/claude/assets/logo_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94360"/>
            <a:ext cx="105457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3A3A32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CEDEARs y ON Dólares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822960" y="1874520"/>
            <a:ext cx="4663440" cy="3749040"/>
          </a:xfrm>
          <a:prstGeom prst="roundRect">
            <a:avLst>
              <a:gd name="adj" fmla="val 2927"/>
            </a:avLst>
          </a:prstGeom>
          <a:solidFill>
            <a:srgbClr val="3D4326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194560"/>
            <a:ext cx="4663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🌐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1188720" y="324612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F7F5F0"/>
                </a:solidFill>
                <a:latin typeface="Cormorant Garamond Medium" pitchFamily="34" charset="0"/>
                <a:ea typeface="Cormorant Garamond Medium" pitchFamily="34" charset="-122"/>
                <a:cs typeface="Cormorant Garamond Medium" pitchFamily="34" charset="-120"/>
              </a:rPr>
              <a:t>Diversificación al alcance de un clic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760720" y="1965960"/>
            <a:ext cx="5623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CEDEARs: </a:t>
            </a:r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Comprás Apple, Google o Coca-Cola desde Argentina.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760720" y="2788920"/>
            <a:ext cx="2743200" cy="347472"/>
          </a:xfrm>
          <a:prstGeom prst="roundRect">
            <a:avLst>
              <a:gd name="adj" fmla="val 50000"/>
            </a:avLst>
          </a:prstGeom>
          <a:solidFill>
            <a:srgbClr val="E4E7D8"/>
          </a:solidFill>
          <a:ln/>
        </p:spPr>
      </p:sp>
      <p:sp>
        <p:nvSpPr>
          <p:cNvPr id="8" name="Text 6"/>
          <p:cNvSpPr/>
          <p:nvPr/>
        </p:nvSpPr>
        <p:spPr>
          <a:xfrm>
            <a:off x="5760720" y="278892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VENTA: EXENTO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686800" y="2788920"/>
            <a:ext cx="2743200" cy="347472"/>
          </a:xfrm>
          <a:prstGeom prst="roundRect">
            <a:avLst>
              <a:gd name="adj" fmla="val 50000"/>
            </a:avLst>
          </a:prstGeom>
          <a:solidFill>
            <a:srgbClr val="F3E3DC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0" y="278892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9C5B3C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B. PERSONALES: SÍ PAGA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760720" y="3566160"/>
            <a:ext cx="5623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3A3A32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ON Dólares: </a:t>
            </a:r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Deuda de empresas (YPF, Pampa) que paga renta en USD.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760720" y="4389120"/>
            <a:ext cx="2743200" cy="347472"/>
          </a:xfrm>
          <a:prstGeom prst="roundRect">
            <a:avLst>
              <a:gd name="adj" fmla="val 50000"/>
            </a:avLst>
          </a:prstGeom>
          <a:solidFill>
            <a:srgbClr val="E4E7D8"/>
          </a:solidFill>
          <a:ln/>
        </p:spPr>
      </p:sp>
      <p:sp>
        <p:nvSpPr>
          <p:cNvPr id="13" name="Text 11"/>
          <p:cNvSpPr/>
          <p:nvPr/>
        </p:nvSpPr>
        <p:spPr>
          <a:xfrm>
            <a:off x="5760720" y="438912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3D4326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GANANCIAS: EXENTO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686800" y="4389120"/>
            <a:ext cx="2743200" cy="347472"/>
          </a:xfrm>
          <a:prstGeom prst="roundRect">
            <a:avLst>
              <a:gd name="adj" fmla="val 50000"/>
            </a:avLst>
          </a:prstGeom>
          <a:solidFill>
            <a:srgbClr val="F3E3DC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0" y="438912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9C5B3C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B. PERSONALES: SÍ PAGA</a:t>
            </a:r>
            <a:endParaRPr lang="en-US" sz="950" dirty="0"/>
          </a:p>
        </p:txBody>
      </p:sp>
      <p:pic>
        <p:nvPicPr>
          <p:cNvPr id="16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94360"/>
            <a:ext cx="105457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3A3A32"/>
                </a:solidFill>
                <a:latin typeface="Cormorant Garamond SemiBold" pitchFamily="34" charset="0"/>
                <a:ea typeface="Cormorant Garamond SemiBold" pitchFamily="34" charset="-122"/>
                <a:cs typeface="Cormorant Garamond SemiBold" pitchFamily="34" charset="-120"/>
              </a:rPr>
              <a:t>Corto Plazo: Cauciones y Futuros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" y="1325880"/>
            <a:ext cx="105457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Instrumentos utilizados principalmente para liquidez inmediata o cobertura de precios.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2194560"/>
            <a:ext cx="10545775" cy="502920"/>
          </a:xfrm>
          <a:prstGeom prst="rect">
            <a:avLst/>
          </a:prstGeom>
          <a:solidFill>
            <a:srgbClr val="3D4326"/>
          </a:solidFill>
          <a:ln/>
        </p:spPr>
      </p:sp>
      <p:sp>
        <p:nvSpPr>
          <p:cNvPr id="5" name="Text 3"/>
          <p:cNvSpPr/>
          <p:nvPr/>
        </p:nvSpPr>
        <p:spPr>
          <a:xfrm>
            <a:off x="1078992" y="2194560"/>
            <a:ext cx="30358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Instrumento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370832" y="2194560"/>
            <a:ext cx="4224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Tratamiento Ganancias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851392" y="2194560"/>
            <a:ext cx="251734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Bienes Personales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78992" y="2697480"/>
            <a:ext cx="30358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Cauciones (Liquidez)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370832" y="2697480"/>
            <a:ext cx="42245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Alícuota progresiva 5 – 35 %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732520" y="2880360"/>
            <a:ext cx="1371600" cy="384048"/>
          </a:xfrm>
          <a:prstGeom prst="roundRect">
            <a:avLst>
              <a:gd name="adj" fmla="val 50000"/>
            </a:avLst>
          </a:prstGeom>
          <a:solidFill>
            <a:srgbClr val="F3E3DC"/>
          </a:solidFill>
          <a:ln/>
        </p:spPr>
      </p:sp>
      <p:sp>
        <p:nvSpPr>
          <p:cNvPr id="11" name="Text 9"/>
          <p:cNvSpPr/>
          <p:nvPr/>
        </p:nvSpPr>
        <p:spPr>
          <a:xfrm>
            <a:off x="8732520" y="288036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C5B3C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SÍ PAGA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22960" y="3474720"/>
            <a:ext cx="10545775" cy="777240"/>
          </a:xfrm>
          <a:prstGeom prst="rect">
            <a:avLst/>
          </a:prstGeom>
          <a:solidFill>
            <a:srgbClr val="EFEDE3"/>
          </a:solidFill>
          <a:ln/>
        </p:spPr>
      </p:sp>
      <p:sp>
        <p:nvSpPr>
          <p:cNvPr id="13" name="Text 11"/>
          <p:cNvSpPr/>
          <p:nvPr/>
        </p:nvSpPr>
        <p:spPr>
          <a:xfrm>
            <a:off x="1078992" y="3474720"/>
            <a:ext cx="30358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Futuros y Opciones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370832" y="3474720"/>
            <a:ext cx="42245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Alícuota progresiva 5 – 35 %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732520" y="3657600"/>
            <a:ext cx="1371600" cy="384048"/>
          </a:xfrm>
          <a:prstGeom prst="roundRect">
            <a:avLst>
              <a:gd name="adj" fmla="val 50000"/>
            </a:avLst>
          </a:prstGeom>
          <a:solidFill>
            <a:srgbClr val="F3E3DC"/>
          </a:solidFill>
          <a:ln/>
        </p:spPr>
      </p:sp>
      <p:sp>
        <p:nvSpPr>
          <p:cNvPr id="16" name="Text 14"/>
          <p:cNvSpPr/>
          <p:nvPr/>
        </p:nvSpPr>
        <p:spPr>
          <a:xfrm>
            <a:off x="8732520" y="365760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C5B3C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SÍ PAGA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078992" y="4251960"/>
            <a:ext cx="30358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2"/>
                </a:solidFill>
                <a:latin typeface="Barlow Medium" pitchFamily="34" charset="0"/>
                <a:ea typeface="Barlow Medium" pitchFamily="34" charset="-122"/>
                <a:cs typeface="Barlow Medium" pitchFamily="34" charset="-120"/>
              </a:rPr>
              <a:t>FCI Exterior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370832" y="4251960"/>
            <a:ext cx="42245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3A3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Alícuota 15% / Progresiva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732520" y="4434840"/>
            <a:ext cx="1371600" cy="384048"/>
          </a:xfrm>
          <a:prstGeom prst="roundRect">
            <a:avLst>
              <a:gd name="adj" fmla="val 50000"/>
            </a:avLst>
          </a:prstGeom>
          <a:solidFill>
            <a:srgbClr val="F3E3DC"/>
          </a:solidFill>
          <a:ln/>
        </p:spPr>
      </p:sp>
      <p:sp>
        <p:nvSpPr>
          <p:cNvPr id="20" name="Text 18"/>
          <p:cNvSpPr/>
          <p:nvPr/>
        </p:nvSpPr>
        <p:spPr>
          <a:xfrm>
            <a:off x="8732520" y="443484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C5B3C"/>
                </a:solidFill>
                <a:latin typeface="Barlow SemiBold" pitchFamily="34" charset="0"/>
                <a:ea typeface="Barlow SemiBold" pitchFamily="34" charset="-122"/>
                <a:cs typeface="Barlow SemiBold" pitchFamily="34" charset="-120"/>
              </a:rPr>
              <a:t>SÍ PAGA</a:t>
            </a:r>
            <a:endParaRPr lang="en-US" sz="1050" dirty="0"/>
          </a:p>
        </p:txBody>
      </p:sp>
      <p:pic>
        <p:nvPicPr>
          <p:cNvPr id="21" name="Image 0" descr="/home/claude/assets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6327648"/>
            <a:ext cx="761204" cy="301752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991295" y="6355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6E6E6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2026-07-31T14:50:24Z</dcterms:created>
  <dcterms:modified xsi:type="dcterms:W3CDTF">2026-07-31T14:50:24Z</dcterms:modified>
</cp:coreProperties>
</file>